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	</a:t>
            </a:r>
            <a:endParaRPr/>
          </a:p>
          <a:p>
            <a:pPr marL="0" lvl="0" indent="0" algn="l" rtl="0">
              <a:spcBef>
                <a:spcPts val="0"/>
              </a:spcBef>
              <a:spcAft>
                <a:spcPts val="0"/>
              </a:spcAft>
              <a:buNone/>
            </a:pPr>
            <a:r>
              <a:rPr lang="en"/>
              <a:t>Hi everyone, our project is about a scheduling system available for uvic students called UVic workplace management system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eb7119ff52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b7119ff52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b7119ff52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b7119ff52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Jay</a:t>
            </a:r>
            <a:endParaRPr/>
          </a:p>
          <a:p>
            <a:pPr marL="0" lvl="0" indent="0" algn="l" rtl="0">
              <a:spcBef>
                <a:spcPts val="0"/>
              </a:spcBef>
              <a:spcAft>
                <a:spcPts val="0"/>
              </a:spcAft>
              <a:buClr>
                <a:schemeClr val="dk1"/>
              </a:buClr>
              <a:buSzPts val="1100"/>
              <a:buFont typeface="Arial"/>
              <a:buNone/>
            </a:pPr>
            <a:r>
              <a:rPr lang="en"/>
              <a:t>The image is a diagram illustrating the </a:t>
            </a:r>
            <a:r>
              <a:rPr lang="en">
                <a:highlight>
                  <a:schemeClr val="accent4"/>
                </a:highlight>
              </a:rPr>
              <a:t>process of workplace reservation</a:t>
            </a:r>
            <a:r>
              <a:rPr lang="en"/>
              <a:t>. It shows a step-by-step flowchart of the reservation process, starting from the initial request to the final confirmation. The diagram is divided into several sections, each representing a specific step in the process.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first step involves the </a:t>
            </a:r>
            <a:r>
              <a:rPr lang="en">
                <a:highlight>
                  <a:schemeClr val="accent4"/>
                </a:highlight>
              </a:rPr>
              <a:t>user making a reservation request</a:t>
            </a:r>
            <a:r>
              <a:rPr lang="en"/>
              <a:t>, which is then </a:t>
            </a:r>
            <a:r>
              <a:rPr lang="en">
                <a:highlight>
                  <a:schemeClr val="accent4"/>
                </a:highlight>
              </a:rPr>
              <a:t>followed by the system checking the availability</a:t>
            </a:r>
            <a:r>
              <a:rPr lang="en"/>
              <a:t> of the requested workplace. If the workplace is available, the </a:t>
            </a:r>
            <a:r>
              <a:rPr lang="en">
                <a:highlight>
                  <a:schemeClr val="accent4"/>
                </a:highlight>
              </a:rPr>
              <a:t>system proceeds to validate the user's identity and authenticate the request</a:t>
            </a:r>
            <a:r>
              <a:rPr lang="en"/>
              <a:t>. Once the </a:t>
            </a:r>
            <a:r>
              <a:rPr lang="en">
                <a:highlight>
                  <a:srgbClr val="FFFF00"/>
                </a:highlight>
              </a:rPr>
              <a:t>validation is successful, the system updates the workplace availability and sends a confirmation message to the user.</a:t>
            </a:r>
            <a:endParaRPr>
              <a:highlight>
                <a:srgbClr val="FFFF00"/>
              </a:high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eb7119ff52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eb7119ff52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eb7119ff52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eb7119ff52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Jay</a:t>
            </a:r>
            <a:br>
              <a:rPr lang="en"/>
            </a:br>
            <a:r>
              <a:rPr lang="en"/>
              <a:t>The image is a diagram illustrating the </a:t>
            </a:r>
            <a:r>
              <a:rPr lang="en">
                <a:highlight>
                  <a:schemeClr val="accent4"/>
                </a:highlight>
              </a:rPr>
              <a:t>usage report</a:t>
            </a:r>
            <a:r>
              <a:rPr lang="en"/>
              <a:t> for a student authentication system. The diagram is divided into several sections, each representing a different aspect of the system.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the top left corner, there is a box labeled</a:t>
            </a:r>
            <a:r>
              <a:rPr lang="en">
                <a:highlight>
                  <a:srgbClr val="FFFF00"/>
                </a:highlight>
              </a:rPr>
              <a:t> "UVIC Student,"</a:t>
            </a:r>
            <a:r>
              <a:rPr lang="en"/>
              <a:t> which indicates the </a:t>
            </a:r>
            <a:r>
              <a:rPr lang="en">
                <a:highlight>
                  <a:srgbClr val="FFFF00"/>
                </a:highlight>
              </a:rPr>
              <a:t>target user of the system</a:t>
            </a:r>
            <a:r>
              <a:rPr lang="en"/>
              <a:t>. The diagram then proceeds to show the various steps involved in the authentication process.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There are several boxes and arrows connecting them, representing different actions and interactions within the system. The boxes are labeled with various terms such as "Workforce Data," "Student Response," "Authorization," "Workforce Details," and "Raw Analytics Data." These labels provide context to the different components of the system.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diagram is a visual representation of the authentication process, helping users understand the flow of information and actions within the system.</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b7119ff52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eb7119ff52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eb7119ff52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eb7119ff52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eb7119ff52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eb7119ff52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eb7119ff52_2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eb7119ff52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eb7119ff52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eb7119ff52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eb7119ff52_2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eb7119ff52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eb7119ff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eb7119ff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a:p>
            <a:pPr marL="0" lvl="0" indent="0" algn="l" rtl="0">
              <a:spcBef>
                <a:spcPts val="0"/>
              </a:spcBef>
              <a:spcAft>
                <a:spcPts val="0"/>
              </a:spcAft>
              <a:buNone/>
            </a:pPr>
            <a:r>
              <a:rPr lang="en"/>
              <a:t>Throughout out the years, UVic students find it difficult to find ideal study spaces, they are either too loud or crowded. It is one of the main reason why we want to develop this. The only application available in UVic is the library study room reservation. Not many choices for students. In addition, a lot of the classrooms are not used when there are no classes. People often find their study space at a corner of a building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eb7119ff52_2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eb7119ff52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eb7119ff52_2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eb7119ff52_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eb7119ff52_2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eb7119ff52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eb7129760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eb7129760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eb7119ff5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eb7119ff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a:p>
            <a:pPr marL="0" lvl="0" indent="0" algn="l" rtl="0">
              <a:spcBef>
                <a:spcPts val="0"/>
              </a:spcBef>
              <a:spcAft>
                <a:spcPts val="0"/>
              </a:spcAft>
              <a:buNone/>
            </a:pPr>
            <a:r>
              <a:rPr lang="en"/>
              <a:t>We want to achieve the following for our scheduling application. First, the application can provide real-time availability of classrooms, labs and libraries. Students can also view and search the available workplaces with their corresponding equipment information.</a:t>
            </a:r>
            <a:endParaRPr/>
          </a:p>
          <a:p>
            <a:pPr marL="0" lvl="0" indent="0" algn="l" rtl="0">
              <a:spcBef>
                <a:spcPts val="0"/>
              </a:spcBef>
              <a:spcAft>
                <a:spcPts val="0"/>
              </a:spcAft>
              <a:buNone/>
            </a:pPr>
            <a:r>
              <a:rPr lang="en"/>
              <a:t>Then, only UVic students can reserve and extend workplaces. Their reservation data will also contribute to update the workplace availability. </a:t>
            </a:r>
            <a:endParaRPr/>
          </a:p>
          <a:p>
            <a:pPr marL="0" lvl="0" indent="0" algn="l" rtl="0">
              <a:spcBef>
                <a:spcPts val="0"/>
              </a:spcBef>
              <a:spcAft>
                <a:spcPts val="0"/>
              </a:spcAft>
              <a:buNone/>
            </a:pPr>
            <a:r>
              <a:rPr lang="en"/>
              <a:t>Third, the app can navigate users to the reserved workplace if they are unsure</a:t>
            </a:r>
            <a:endParaRPr/>
          </a:p>
          <a:p>
            <a:pPr marL="0" lvl="0" indent="0" algn="l" rtl="0">
              <a:spcBef>
                <a:spcPts val="0"/>
              </a:spcBef>
              <a:spcAft>
                <a:spcPts val="0"/>
              </a:spcAft>
              <a:buNone/>
            </a:pPr>
            <a:r>
              <a:rPr lang="en"/>
              <a:t>The last key feature is that users can receive notifications before the session starts, which reminds them to cancel the session if they are no longer available. Users can also customize how and when the notifications are sent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b7119ff5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b7119ff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b7129760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b7129760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a:p>
            <a:pPr marL="0" lvl="0" indent="0" algn="l" rtl="0">
              <a:spcBef>
                <a:spcPts val="0"/>
              </a:spcBef>
              <a:spcAft>
                <a:spcPts val="0"/>
              </a:spcAft>
              <a:buNone/>
            </a:pPr>
            <a:r>
              <a:rPr lang="en"/>
              <a:t>To gather, define, and visualize user requirements, we have decided to do the following.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eb7129760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eb7129760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eb7119ff52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eb7119ff52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b7119ff52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b7119ff52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eb7119ff52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eb7119ff52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Jay</a:t>
            </a:r>
            <a:endParaRPr/>
          </a:p>
          <a:p>
            <a:pPr marL="0" lvl="0" indent="0" algn="l" rtl="0">
              <a:spcBef>
                <a:spcPts val="0"/>
              </a:spcBef>
              <a:spcAft>
                <a:spcPts val="0"/>
              </a:spcAft>
              <a:buClr>
                <a:schemeClr val="dk1"/>
              </a:buClr>
              <a:buSzPts val="1100"/>
              <a:buFont typeface="Arial"/>
              <a:buNone/>
            </a:pPr>
            <a:r>
              <a:rPr lang="en"/>
              <a:t>The diagram is a </a:t>
            </a:r>
            <a:r>
              <a:rPr lang="en">
                <a:highlight>
                  <a:schemeClr val="accent4"/>
                </a:highlight>
              </a:rPr>
              <a:t>flowchart</a:t>
            </a:r>
            <a:r>
              <a:rPr lang="en"/>
              <a:t> that </a:t>
            </a:r>
            <a:r>
              <a:rPr lang="en">
                <a:highlight>
                  <a:schemeClr val="accent4"/>
                </a:highlight>
              </a:rPr>
              <a:t>represents a system for managing student records</a:t>
            </a:r>
            <a:r>
              <a:rPr lang="en"/>
              <a:t>. It starts with the </a:t>
            </a:r>
            <a:r>
              <a:rPr lang="en">
                <a:highlight>
                  <a:schemeClr val="accent4"/>
                </a:highlight>
              </a:rPr>
              <a:t>input</a:t>
            </a:r>
            <a:r>
              <a:rPr lang="en"/>
              <a:t> of </a:t>
            </a:r>
            <a:r>
              <a:rPr lang="en">
                <a:highlight>
                  <a:schemeClr val="accent4"/>
                </a:highlight>
              </a:rPr>
              <a:t>student information</a:t>
            </a:r>
            <a:r>
              <a:rPr lang="en"/>
              <a:t>, followed by the authentication process, which </a:t>
            </a:r>
            <a:r>
              <a:rPr lang="en">
                <a:highlight>
                  <a:schemeClr val="accent4"/>
                </a:highlight>
              </a:rPr>
              <a:t>verifies the user's identity.</a:t>
            </a:r>
            <a:r>
              <a:rPr lang="en"/>
              <a:t> The flowchart then proceeds to the authorization process, where</a:t>
            </a:r>
            <a:r>
              <a:rPr lang="en">
                <a:highlight>
                  <a:srgbClr val="FFFF00"/>
                </a:highlight>
              </a:rPr>
              <a:t> the system checks</a:t>
            </a:r>
            <a:r>
              <a:rPr lang="en"/>
              <a:t> if the </a:t>
            </a:r>
            <a:r>
              <a:rPr lang="en">
                <a:highlight>
                  <a:schemeClr val="accent4"/>
                </a:highlight>
              </a:rPr>
              <a:t>user has the necessary permissions to access the student records</a:t>
            </a:r>
            <a:r>
              <a:rPr lang="en"/>
              <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If the </a:t>
            </a:r>
            <a:r>
              <a:rPr lang="en">
                <a:highlight>
                  <a:schemeClr val="accent4"/>
                </a:highlight>
              </a:rPr>
              <a:t>user is authorized</a:t>
            </a:r>
            <a:r>
              <a:rPr lang="en"/>
              <a:t>, the system then </a:t>
            </a:r>
            <a:r>
              <a:rPr lang="en">
                <a:highlight>
                  <a:schemeClr val="accent4"/>
                </a:highlight>
              </a:rPr>
              <a:t>retrieves the student records and displays them</a:t>
            </a:r>
            <a:r>
              <a:rPr lang="en"/>
              <a:t> on the screen. The flowchart also includes a "new option" that could be used to add or modify student records. </a:t>
            </a:r>
            <a:r>
              <a:rPr lang="en">
                <a:highlight>
                  <a:schemeClr val="accent4"/>
                </a:highlight>
              </a:rPr>
              <a:t>The diagram is a visual representation of the steps involved in managing student records, ensuring that the system is secure and user-friendly.</a:t>
            </a:r>
            <a:endParaRPr>
              <a:highlight>
                <a:schemeClr val="accent4"/>
              </a:highligh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02025" y="470925"/>
            <a:ext cx="7977300" cy="1060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UVic Workspace Management System</a:t>
            </a:r>
            <a:endParaRPr/>
          </a:p>
        </p:txBody>
      </p:sp>
      <p:sp>
        <p:nvSpPr>
          <p:cNvPr id="55" name="Google Shape;55;p13"/>
          <p:cNvSpPr txBox="1">
            <a:spLocks noGrp="1"/>
          </p:cNvSpPr>
          <p:nvPr>
            <p:ph type="subTitle" idx="1"/>
          </p:nvPr>
        </p:nvSpPr>
        <p:spPr>
          <a:xfrm>
            <a:off x="311700" y="18360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CSC 375</a:t>
            </a:r>
            <a:endParaRPr/>
          </a:p>
        </p:txBody>
      </p:sp>
      <p:sp>
        <p:nvSpPr>
          <p:cNvPr id="56" name="Google Shape;56;p13"/>
          <p:cNvSpPr txBox="1"/>
          <p:nvPr/>
        </p:nvSpPr>
        <p:spPr>
          <a:xfrm>
            <a:off x="7250975" y="3390750"/>
            <a:ext cx="1893000" cy="167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Jay Milishia</a:t>
            </a:r>
            <a:endParaRPr sz="1800">
              <a:solidFill>
                <a:schemeClr val="dk2"/>
              </a:solidFill>
            </a:endParaRPr>
          </a:p>
          <a:p>
            <a:pPr marL="0" lvl="0" indent="0" algn="ctr" rtl="0">
              <a:spcBef>
                <a:spcPts val="0"/>
              </a:spcBef>
              <a:spcAft>
                <a:spcPts val="0"/>
              </a:spcAft>
              <a:buNone/>
            </a:pPr>
            <a:r>
              <a:rPr lang="en" sz="1800">
                <a:solidFill>
                  <a:schemeClr val="dk2"/>
                </a:solidFill>
              </a:rPr>
              <a:t>Jacob Sun</a:t>
            </a:r>
            <a:endParaRPr sz="1800">
              <a:solidFill>
                <a:schemeClr val="dk2"/>
              </a:solidFill>
            </a:endParaRPr>
          </a:p>
          <a:p>
            <a:pPr marL="0" lvl="0" indent="0" algn="ctr" rtl="0">
              <a:spcBef>
                <a:spcPts val="0"/>
              </a:spcBef>
              <a:spcAft>
                <a:spcPts val="0"/>
              </a:spcAft>
              <a:buNone/>
            </a:pPr>
            <a:r>
              <a:rPr lang="en" sz="1800">
                <a:solidFill>
                  <a:schemeClr val="dk2"/>
                </a:solidFill>
              </a:rPr>
              <a:t>James Djeric</a:t>
            </a:r>
            <a:endParaRPr sz="1800">
              <a:solidFill>
                <a:schemeClr val="dk2"/>
              </a:solidFill>
            </a:endParaRPr>
          </a:p>
          <a:p>
            <a:pPr marL="0" lvl="0" indent="0" algn="ctr" rtl="0">
              <a:spcBef>
                <a:spcPts val="0"/>
              </a:spcBef>
              <a:spcAft>
                <a:spcPts val="0"/>
              </a:spcAft>
              <a:buNone/>
            </a:pPr>
            <a:r>
              <a:rPr lang="en" sz="1800">
                <a:solidFill>
                  <a:schemeClr val="dk2"/>
                </a:solidFill>
              </a:rPr>
              <a:t>Jasraj Taneja</a:t>
            </a:r>
            <a:endParaRPr sz="1800">
              <a:solidFill>
                <a:schemeClr val="dk2"/>
              </a:solidFill>
            </a:endParaRPr>
          </a:p>
          <a:p>
            <a:pPr marL="0" lvl="0" indent="0" algn="ctr" rtl="0">
              <a:spcBef>
                <a:spcPts val="0"/>
              </a:spcBef>
              <a:spcAft>
                <a:spcPts val="0"/>
              </a:spcAft>
              <a:buNone/>
            </a:pPr>
            <a:r>
              <a:rPr lang="en" sz="1800">
                <a:solidFill>
                  <a:schemeClr val="dk2"/>
                </a:solidFill>
              </a:rPr>
              <a:t>Ryan Fang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Diagram 1 -  Workplace Information Management</a:t>
            </a:r>
            <a:endParaRPr sz="3000"/>
          </a:p>
        </p:txBody>
      </p:sp>
      <p:pic>
        <p:nvPicPr>
          <p:cNvPr id="111" name="Google Shape;111;p22"/>
          <p:cNvPicPr preferRelativeResize="0"/>
          <p:nvPr/>
        </p:nvPicPr>
        <p:blipFill>
          <a:blip r:embed="rId3">
            <a:alphaModFix/>
          </a:blip>
          <a:stretch>
            <a:fillRect/>
          </a:stretch>
        </p:blipFill>
        <p:spPr>
          <a:xfrm>
            <a:off x="1431813" y="1159925"/>
            <a:ext cx="6280374" cy="378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282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t>Diagram 1 -  Workplace reservation</a:t>
            </a:r>
            <a:endParaRPr sz="3000"/>
          </a:p>
          <a:p>
            <a:pPr marL="0" lvl="0" indent="0" algn="l" rtl="0">
              <a:spcBef>
                <a:spcPts val="0"/>
              </a:spcBef>
              <a:spcAft>
                <a:spcPts val="0"/>
              </a:spcAft>
              <a:buNone/>
            </a:pPr>
            <a:endParaRPr/>
          </a:p>
        </p:txBody>
      </p:sp>
      <p:pic>
        <p:nvPicPr>
          <p:cNvPr id="117" name="Google Shape;117;p23"/>
          <p:cNvPicPr preferRelativeResize="0"/>
          <p:nvPr/>
        </p:nvPicPr>
        <p:blipFill>
          <a:blip r:embed="rId3">
            <a:alphaModFix/>
          </a:blip>
          <a:stretch>
            <a:fillRect/>
          </a:stretch>
        </p:blipFill>
        <p:spPr>
          <a:xfrm>
            <a:off x="2051600" y="1078725"/>
            <a:ext cx="5040778"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3333"/>
              <a:buFont typeface="Arial"/>
              <a:buNone/>
            </a:pPr>
            <a:r>
              <a:rPr lang="en" sz="3300"/>
              <a:t>Diagram 1 -  Navigation</a:t>
            </a:r>
            <a:endParaRPr sz="3300"/>
          </a:p>
          <a:p>
            <a:pPr marL="0" lvl="0" indent="0" algn="l" rtl="0">
              <a:spcBef>
                <a:spcPts val="0"/>
              </a:spcBef>
              <a:spcAft>
                <a:spcPts val="0"/>
              </a:spcAft>
              <a:buNone/>
            </a:pPr>
            <a:endParaRPr/>
          </a:p>
        </p:txBody>
      </p:sp>
      <p:pic>
        <p:nvPicPr>
          <p:cNvPr id="123" name="Google Shape;123;p24"/>
          <p:cNvPicPr preferRelativeResize="0"/>
          <p:nvPr/>
        </p:nvPicPr>
        <p:blipFill>
          <a:blip r:embed="rId3">
            <a:alphaModFix/>
          </a:blip>
          <a:stretch>
            <a:fillRect/>
          </a:stretch>
        </p:blipFill>
        <p:spPr>
          <a:xfrm>
            <a:off x="1600200" y="1170125"/>
            <a:ext cx="5943600" cy="360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t>Diagram 1 -  Usage Report</a:t>
            </a:r>
            <a:endParaRPr sz="3000"/>
          </a:p>
        </p:txBody>
      </p:sp>
      <p:pic>
        <p:nvPicPr>
          <p:cNvPr id="129" name="Google Shape;129;p25"/>
          <p:cNvPicPr preferRelativeResize="0"/>
          <p:nvPr/>
        </p:nvPicPr>
        <p:blipFill>
          <a:blip r:embed="rId3">
            <a:alphaModFix/>
          </a:blip>
          <a:stretch>
            <a:fillRect/>
          </a:stretch>
        </p:blipFill>
        <p:spPr>
          <a:xfrm>
            <a:off x="1600200" y="1149800"/>
            <a:ext cx="5943600" cy="3705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Diagram 1 -  Account Management</a:t>
            </a:r>
            <a:endParaRPr sz="3000"/>
          </a:p>
          <a:p>
            <a:pPr marL="0" lvl="0" indent="0" algn="ctr" rtl="0">
              <a:spcBef>
                <a:spcPts val="0"/>
              </a:spcBef>
              <a:spcAft>
                <a:spcPts val="0"/>
              </a:spcAft>
              <a:buNone/>
            </a:pPr>
            <a:endParaRPr sz="3000"/>
          </a:p>
          <a:p>
            <a:pPr marL="0" lvl="0" indent="0" algn="ctr" rtl="0">
              <a:spcBef>
                <a:spcPts val="0"/>
              </a:spcBef>
              <a:spcAft>
                <a:spcPts val="0"/>
              </a:spcAft>
              <a:buClr>
                <a:schemeClr val="dk1"/>
              </a:buClr>
              <a:buSzPts val="1100"/>
              <a:buFont typeface="Arial"/>
              <a:buNone/>
            </a:pPr>
            <a:endParaRPr sz="3000"/>
          </a:p>
          <a:p>
            <a:pPr marL="0" lvl="0" indent="0" algn="l" rtl="0">
              <a:spcBef>
                <a:spcPts val="0"/>
              </a:spcBef>
              <a:spcAft>
                <a:spcPts val="0"/>
              </a:spcAft>
              <a:buNone/>
            </a:pPr>
            <a:endParaRPr sz="3000"/>
          </a:p>
        </p:txBody>
      </p:sp>
      <p:pic>
        <p:nvPicPr>
          <p:cNvPr id="135" name="Google Shape;135;p26"/>
          <p:cNvPicPr preferRelativeResize="0"/>
          <p:nvPr/>
        </p:nvPicPr>
        <p:blipFill>
          <a:blip r:embed="rId3">
            <a:alphaModFix/>
          </a:blip>
          <a:stretch>
            <a:fillRect/>
          </a:stretch>
        </p:blipFill>
        <p:spPr>
          <a:xfrm>
            <a:off x="2513025" y="1159975"/>
            <a:ext cx="4117941" cy="3820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UI Design</a:t>
            </a:r>
            <a:endParaRPr sz="3000"/>
          </a:p>
        </p:txBody>
      </p:sp>
      <p:sp>
        <p:nvSpPr>
          <p:cNvPr id="141" name="Google Shape;141;p27"/>
          <p:cNvSpPr txBox="1">
            <a:spLocks noGrp="1"/>
          </p:cNvSpPr>
          <p:nvPr>
            <p:ph type="body" idx="1"/>
          </p:nvPr>
        </p:nvSpPr>
        <p:spPr>
          <a:xfrm>
            <a:off x="311700" y="1091500"/>
            <a:ext cx="8520600" cy="3913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Login Page</a:t>
            </a:r>
            <a:endParaRPr/>
          </a:p>
          <a:p>
            <a:pPr marL="457200" lvl="0" indent="-342900" algn="l" rtl="0">
              <a:spcBef>
                <a:spcPts val="0"/>
              </a:spcBef>
              <a:spcAft>
                <a:spcPts val="0"/>
              </a:spcAft>
              <a:buSzPts val="1800"/>
              <a:buChar char="●"/>
            </a:pPr>
            <a:r>
              <a:rPr lang="en"/>
              <a:t>Home Page</a:t>
            </a:r>
            <a:endParaRPr/>
          </a:p>
          <a:p>
            <a:pPr marL="914400" lvl="1" indent="-317500" algn="l" rtl="0">
              <a:spcBef>
                <a:spcPts val="0"/>
              </a:spcBef>
              <a:spcAft>
                <a:spcPts val="0"/>
              </a:spcAft>
              <a:buSzPts val="1400"/>
              <a:buChar char="○"/>
            </a:pPr>
            <a:r>
              <a:rPr lang="en"/>
              <a:t>View planned sessions (update planned sessions)</a:t>
            </a:r>
            <a:endParaRPr/>
          </a:p>
          <a:p>
            <a:pPr marL="914400" lvl="1" indent="-317500" algn="l" rtl="0">
              <a:spcBef>
                <a:spcPts val="0"/>
              </a:spcBef>
              <a:spcAft>
                <a:spcPts val="0"/>
              </a:spcAft>
              <a:buSzPts val="1400"/>
              <a:buChar char="○"/>
            </a:pPr>
            <a:r>
              <a:rPr lang="en"/>
              <a:t>Show navigation</a:t>
            </a:r>
            <a:endParaRPr/>
          </a:p>
          <a:p>
            <a:pPr marL="914400" lvl="1" indent="-317500" algn="l" rtl="0">
              <a:spcBef>
                <a:spcPts val="0"/>
              </a:spcBef>
              <a:spcAft>
                <a:spcPts val="0"/>
              </a:spcAft>
              <a:buSzPts val="1400"/>
              <a:buChar char="○"/>
            </a:pPr>
            <a:r>
              <a:rPr lang="en"/>
              <a:t>Rate &amp; review</a:t>
            </a:r>
            <a:endParaRPr/>
          </a:p>
          <a:p>
            <a:pPr marL="914400" lvl="1" indent="-317500" algn="l" rtl="0">
              <a:spcBef>
                <a:spcPts val="0"/>
              </a:spcBef>
              <a:spcAft>
                <a:spcPts val="0"/>
              </a:spcAft>
              <a:buSzPts val="1400"/>
              <a:buChar char="○"/>
            </a:pPr>
            <a:r>
              <a:rPr lang="en"/>
              <a:t>View ratings</a:t>
            </a:r>
            <a:endParaRPr/>
          </a:p>
          <a:p>
            <a:pPr marL="457200" lvl="0" indent="-342900" algn="l" rtl="0">
              <a:spcBef>
                <a:spcPts val="0"/>
              </a:spcBef>
              <a:spcAft>
                <a:spcPts val="0"/>
              </a:spcAft>
              <a:buSzPts val="1800"/>
              <a:buChar char="●"/>
            </a:pPr>
            <a:r>
              <a:rPr lang="en"/>
              <a:t>Reservation Page</a:t>
            </a:r>
            <a:endParaRPr/>
          </a:p>
          <a:p>
            <a:pPr marL="914400" lvl="1" indent="-317500" algn="l" rtl="0">
              <a:spcBef>
                <a:spcPts val="0"/>
              </a:spcBef>
              <a:spcAft>
                <a:spcPts val="0"/>
              </a:spcAft>
              <a:buSzPts val="1400"/>
              <a:buChar char="○"/>
            </a:pPr>
            <a:r>
              <a:rPr lang="en"/>
              <a:t>Search workplaces</a:t>
            </a:r>
            <a:endParaRPr/>
          </a:p>
          <a:p>
            <a:pPr marL="914400" lvl="1" indent="-317500" algn="l" rtl="0">
              <a:spcBef>
                <a:spcPts val="0"/>
              </a:spcBef>
              <a:spcAft>
                <a:spcPts val="0"/>
              </a:spcAft>
              <a:buSzPts val="1400"/>
              <a:buChar char="○"/>
            </a:pPr>
            <a:r>
              <a:rPr lang="en"/>
              <a:t>Reserve a session (in details)</a:t>
            </a:r>
            <a:endParaRPr/>
          </a:p>
          <a:p>
            <a:pPr marL="457200" lvl="0" indent="-342900" algn="l" rtl="0">
              <a:spcBef>
                <a:spcPts val="0"/>
              </a:spcBef>
              <a:spcAft>
                <a:spcPts val="0"/>
              </a:spcAft>
              <a:buSzPts val="1800"/>
              <a:buChar char="●"/>
            </a:pPr>
            <a:r>
              <a:rPr lang="en"/>
              <a:t>Settings Page</a:t>
            </a:r>
            <a:endParaRPr/>
          </a:p>
          <a:p>
            <a:pPr marL="914400" lvl="1" indent="-317500" algn="l" rtl="0">
              <a:spcBef>
                <a:spcPts val="0"/>
              </a:spcBef>
              <a:spcAft>
                <a:spcPts val="0"/>
              </a:spcAft>
              <a:buSzPts val="1400"/>
              <a:buChar char="○"/>
            </a:pPr>
            <a:r>
              <a:rPr lang="en"/>
              <a:t>Reservation reminders</a:t>
            </a:r>
            <a:endParaRPr/>
          </a:p>
          <a:p>
            <a:pPr marL="914400" lvl="1" indent="-317500" algn="l" rtl="0">
              <a:spcBef>
                <a:spcPts val="0"/>
              </a:spcBef>
              <a:spcAft>
                <a:spcPts val="0"/>
              </a:spcAft>
              <a:buSzPts val="1400"/>
              <a:buChar char="○"/>
            </a:pPr>
            <a:r>
              <a:rPr lang="en"/>
              <a:t>User information</a:t>
            </a:r>
            <a:endParaRPr/>
          </a:p>
          <a:p>
            <a:pPr marL="914400" lvl="1" indent="-317500" algn="l" rtl="0">
              <a:spcBef>
                <a:spcPts val="0"/>
              </a:spcBef>
              <a:spcAft>
                <a:spcPts val="0"/>
              </a:spcAft>
              <a:buSzPts val="1400"/>
              <a:buChar char="○"/>
            </a:pPr>
            <a:r>
              <a:rPr lang="en"/>
              <a:t>Navigation settings</a:t>
            </a:r>
            <a:endParaRPr/>
          </a:p>
          <a:p>
            <a:pPr marL="914400" lvl="1" indent="-317500" algn="l" rtl="0">
              <a:spcBef>
                <a:spcPts val="0"/>
              </a:spcBef>
              <a:spcAft>
                <a:spcPts val="0"/>
              </a:spcAft>
              <a:buSzPts val="1400"/>
              <a:buChar char="○"/>
            </a:pPr>
            <a:r>
              <a:rPr lang="en"/>
              <a:t>Workplace preferences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8"/>
          <p:cNvPicPr preferRelativeResize="0"/>
          <p:nvPr/>
        </p:nvPicPr>
        <p:blipFill>
          <a:blip r:embed="rId3">
            <a:alphaModFix/>
          </a:blip>
          <a:stretch>
            <a:fillRect/>
          </a:stretch>
        </p:blipFill>
        <p:spPr>
          <a:xfrm>
            <a:off x="863950" y="630150"/>
            <a:ext cx="1943100" cy="4105275"/>
          </a:xfrm>
          <a:prstGeom prst="rect">
            <a:avLst/>
          </a:prstGeom>
          <a:noFill/>
          <a:ln>
            <a:noFill/>
          </a:ln>
        </p:spPr>
      </p:pic>
      <p:pic>
        <p:nvPicPr>
          <p:cNvPr id="147" name="Google Shape;147;p28"/>
          <p:cNvPicPr preferRelativeResize="0"/>
          <p:nvPr/>
        </p:nvPicPr>
        <p:blipFill>
          <a:blip r:embed="rId4">
            <a:alphaModFix/>
          </a:blip>
          <a:stretch>
            <a:fillRect/>
          </a:stretch>
        </p:blipFill>
        <p:spPr>
          <a:xfrm>
            <a:off x="6110600" y="602312"/>
            <a:ext cx="1991172" cy="4160924"/>
          </a:xfrm>
          <a:prstGeom prst="rect">
            <a:avLst/>
          </a:prstGeom>
          <a:noFill/>
          <a:ln>
            <a:noFill/>
          </a:ln>
        </p:spPr>
      </p:pic>
      <p:cxnSp>
        <p:nvCxnSpPr>
          <p:cNvPr id="148" name="Google Shape;148;p28"/>
          <p:cNvCxnSpPr/>
          <p:nvPr/>
        </p:nvCxnSpPr>
        <p:spPr>
          <a:xfrm>
            <a:off x="2949475" y="2682763"/>
            <a:ext cx="2815500" cy="0"/>
          </a:xfrm>
          <a:prstGeom prst="straightConnector1">
            <a:avLst/>
          </a:prstGeom>
          <a:noFill/>
          <a:ln w="9525" cap="flat" cmpd="sng">
            <a:solidFill>
              <a:schemeClr val="dk2"/>
            </a:solidFill>
            <a:prstDash val="solid"/>
            <a:round/>
            <a:headEnd type="none" w="med" len="med"/>
            <a:tailEnd type="triangle" w="med" len="med"/>
          </a:ln>
        </p:spPr>
      </p:cxnSp>
      <p:sp>
        <p:nvSpPr>
          <p:cNvPr id="149" name="Google Shape;149;p28"/>
          <p:cNvSpPr txBox="1">
            <a:spLocks noGrp="1"/>
          </p:cNvSpPr>
          <p:nvPr>
            <p:ph type="title"/>
          </p:nvPr>
        </p:nvSpPr>
        <p:spPr>
          <a:xfrm>
            <a:off x="679000" y="99400"/>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Login page</a:t>
            </a:r>
            <a:endParaRPr sz="2000"/>
          </a:p>
        </p:txBody>
      </p:sp>
      <p:sp>
        <p:nvSpPr>
          <p:cNvPr id="150" name="Google Shape;150;p28"/>
          <p:cNvSpPr txBox="1">
            <a:spLocks noGrp="1"/>
          </p:cNvSpPr>
          <p:nvPr>
            <p:ph type="title"/>
          </p:nvPr>
        </p:nvSpPr>
        <p:spPr>
          <a:xfrm>
            <a:off x="5949688" y="99400"/>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Home page</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9"/>
          <p:cNvPicPr preferRelativeResize="0"/>
          <p:nvPr/>
        </p:nvPicPr>
        <p:blipFill>
          <a:blip r:embed="rId3">
            <a:alphaModFix/>
          </a:blip>
          <a:stretch>
            <a:fillRect/>
          </a:stretch>
        </p:blipFill>
        <p:spPr>
          <a:xfrm>
            <a:off x="3323900" y="1057075"/>
            <a:ext cx="1831800" cy="3903851"/>
          </a:xfrm>
          <a:prstGeom prst="rect">
            <a:avLst/>
          </a:prstGeom>
          <a:noFill/>
          <a:ln>
            <a:noFill/>
          </a:ln>
        </p:spPr>
      </p:pic>
      <p:pic>
        <p:nvPicPr>
          <p:cNvPr id="156" name="Google Shape;156;p29"/>
          <p:cNvPicPr preferRelativeResize="0"/>
          <p:nvPr/>
        </p:nvPicPr>
        <p:blipFill>
          <a:blip r:embed="rId4">
            <a:alphaModFix/>
          </a:blip>
          <a:stretch>
            <a:fillRect/>
          </a:stretch>
        </p:blipFill>
        <p:spPr>
          <a:xfrm>
            <a:off x="5970400" y="1098700"/>
            <a:ext cx="1831800" cy="3820600"/>
          </a:xfrm>
          <a:prstGeom prst="rect">
            <a:avLst/>
          </a:prstGeom>
          <a:noFill/>
          <a:ln>
            <a:noFill/>
          </a:ln>
        </p:spPr>
      </p:pic>
      <p:pic>
        <p:nvPicPr>
          <p:cNvPr id="157" name="Google Shape;157;p29"/>
          <p:cNvPicPr preferRelativeResize="0"/>
          <p:nvPr/>
        </p:nvPicPr>
        <p:blipFill>
          <a:blip r:embed="rId5">
            <a:alphaModFix/>
          </a:blip>
          <a:stretch>
            <a:fillRect/>
          </a:stretch>
        </p:blipFill>
        <p:spPr>
          <a:xfrm>
            <a:off x="487825" y="695275"/>
            <a:ext cx="2021375" cy="4224026"/>
          </a:xfrm>
          <a:prstGeom prst="rect">
            <a:avLst/>
          </a:prstGeom>
          <a:noFill/>
          <a:ln>
            <a:noFill/>
          </a:ln>
        </p:spPr>
      </p:pic>
      <p:sp>
        <p:nvSpPr>
          <p:cNvPr id="158" name="Google Shape;158;p29"/>
          <p:cNvSpPr txBox="1">
            <a:spLocks noGrp="1"/>
          </p:cNvSpPr>
          <p:nvPr>
            <p:ph type="title"/>
          </p:nvPr>
        </p:nvSpPr>
        <p:spPr>
          <a:xfrm>
            <a:off x="342000" y="119725"/>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Home page</a:t>
            </a:r>
            <a:endParaRPr sz="2000"/>
          </a:p>
        </p:txBody>
      </p:sp>
      <p:sp>
        <p:nvSpPr>
          <p:cNvPr id="159" name="Google Shape;159;p29"/>
          <p:cNvSpPr txBox="1">
            <a:spLocks noGrp="1"/>
          </p:cNvSpPr>
          <p:nvPr>
            <p:ph type="title"/>
          </p:nvPr>
        </p:nvSpPr>
        <p:spPr>
          <a:xfrm>
            <a:off x="3042625" y="603475"/>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Show Navigation</a:t>
            </a:r>
            <a:endParaRPr sz="2000"/>
          </a:p>
        </p:txBody>
      </p:sp>
      <p:sp>
        <p:nvSpPr>
          <p:cNvPr id="160" name="Google Shape;160;p29"/>
          <p:cNvSpPr txBox="1">
            <a:spLocks noGrp="1"/>
          </p:cNvSpPr>
          <p:nvPr>
            <p:ph type="title"/>
          </p:nvPr>
        </p:nvSpPr>
        <p:spPr>
          <a:xfrm>
            <a:off x="5729800" y="603475"/>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View Details</a:t>
            </a:r>
            <a:endParaRPr sz="2000"/>
          </a:p>
        </p:txBody>
      </p:sp>
      <p:cxnSp>
        <p:nvCxnSpPr>
          <p:cNvPr id="161" name="Google Shape;161;p29"/>
          <p:cNvCxnSpPr>
            <a:stCxn id="158" idx="3"/>
          </p:cNvCxnSpPr>
          <p:nvPr/>
        </p:nvCxnSpPr>
        <p:spPr>
          <a:xfrm>
            <a:off x="2655000" y="346525"/>
            <a:ext cx="5590800" cy="33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29"/>
          <p:cNvCxnSpPr/>
          <p:nvPr/>
        </p:nvCxnSpPr>
        <p:spPr>
          <a:xfrm flipH="1">
            <a:off x="4952425" y="370000"/>
            <a:ext cx="599700" cy="3660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29"/>
          <p:cNvCxnSpPr/>
          <p:nvPr/>
        </p:nvCxnSpPr>
        <p:spPr>
          <a:xfrm>
            <a:off x="5877425" y="380175"/>
            <a:ext cx="732000" cy="355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0"/>
          <p:cNvPicPr preferRelativeResize="0"/>
          <p:nvPr/>
        </p:nvPicPr>
        <p:blipFill>
          <a:blip r:embed="rId3">
            <a:alphaModFix/>
          </a:blip>
          <a:stretch>
            <a:fillRect/>
          </a:stretch>
        </p:blipFill>
        <p:spPr>
          <a:xfrm>
            <a:off x="487825" y="695275"/>
            <a:ext cx="2021375" cy="4224026"/>
          </a:xfrm>
          <a:prstGeom prst="rect">
            <a:avLst/>
          </a:prstGeom>
          <a:noFill/>
          <a:ln>
            <a:noFill/>
          </a:ln>
        </p:spPr>
      </p:pic>
      <p:sp>
        <p:nvSpPr>
          <p:cNvPr id="169" name="Google Shape;169;p30"/>
          <p:cNvSpPr txBox="1">
            <a:spLocks noGrp="1"/>
          </p:cNvSpPr>
          <p:nvPr>
            <p:ph type="title"/>
          </p:nvPr>
        </p:nvSpPr>
        <p:spPr>
          <a:xfrm>
            <a:off x="342000" y="119725"/>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Home page</a:t>
            </a:r>
            <a:endParaRPr sz="2000"/>
          </a:p>
        </p:txBody>
      </p:sp>
      <p:cxnSp>
        <p:nvCxnSpPr>
          <p:cNvPr id="170" name="Google Shape;170;p30"/>
          <p:cNvCxnSpPr/>
          <p:nvPr/>
        </p:nvCxnSpPr>
        <p:spPr>
          <a:xfrm>
            <a:off x="2655000" y="346525"/>
            <a:ext cx="5590800" cy="3300"/>
          </a:xfrm>
          <a:prstGeom prst="straightConnector1">
            <a:avLst/>
          </a:prstGeom>
          <a:noFill/>
          <a:ln w="9525" cap="flat" cmpd="sng">
            <a:solidFill>
              <a:schemeClr val="dk2"/>
            </a:solidFill>
            <a:prstDash val="solid"/>
            <a:round/>
            <a:headEnd type="none" w="med" len="med"/>
            <a:tailEnd type="none" w="med" len="med"/>
          </a:ln>
        </p:spPr>
      </p:cxnSp>
      <p:pic>
        <p:nvPicPr>
          <p:cNvPr id="171" name="Google Shape;171;p30"/>
          <p:cNvPicPr preferRelativeResize="0"/>
          <p:nvPr/>
        </p:nvPicPr>
        <p:blipFill>
          <a:blip r:embed="rId4">
            <a:alphaModFix/>
          </a:blip>
          <a:stretch>
            <a:fillRect/>
          </a:stretch>
        </p:blipFill>
        <p:spPr>
          <a:xfrm>
            <a:off x="3540238" y="1132400"/>
            <a:ext cx="1750475" cy="3786900"/>
          </a:xfrm>
          <a:prstGeom prst="rect">
            <a:avLst/>
          </a:prstGeom>
          <a:noFill/>
          <a:ln>
            <a:noFill/>
          </a:ln>
        </p:spPr>
      </p:pic>
      <p:pic>
        <p:nvPicPr>
          <p:cNvPr id="172" name="Google Shape;172;p30"/>
          <p:cNvPicPr preferRelativeResize="0"/>
          <p:nvPr/>
        </p:nvPicPr>
        <p:blipFill>
          <a:blip r:embed="rId5">
            <a:alphaModFix/>
          </a:blip>
          <a:stretch>
            <a:fillRect/>
          </a:stretch>
        </p:blipFill>
        <p:spPr>
          <a:xfrm>
            <a:off x="6321750" y="1132381"/>
            <a:ext cx="1750475" cy="3786919"/>
          </a:xfrm>
          <a:prstGeom prst="rect">
            <a:avLst/>
          </a:prstGeom>
          <a:noFill/>
          <a:ln>
            <a:noFill/>
          </a:ln>
        </p:spPr>
      </p:pic>
      <p:sp>
        <p:nvSpPr>
          <p:cNvPr id="173" name="Google Shape;173;p30"/>
          <p:cNvSpPr txBox="1">
            <a:spLocks noGrp="1"/>
          </p:cNvSpPr>
          <p:nvPr>
            <p:ph type="title"/>
          </p:nvPr>
        </p:nvSpPr>
        <p:spPr>
          <a:xfrm>
            <a:off x="3482335" y="695275"/>
            <a:ext cx="18663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Rate &amp; Review</a:t>
            </a:r>
            <a:endParaRPr sz="2000"/>
          </a:p>
        </p:txBody>
      </p:sp>
      <p:sp>
        <p:nvSpPr>
          <p:cNvPr id="174" name="Google Shape;174;p30"/>
          <p:cNvSpPr txBox="1">
            <a:spLocks noGrp="1"/>
          </p:cNvSpPr>
          <p:nvPr>
            <p:ph type="title"/>
          </p:nvPr>
        </p:nvSpPr>
        <p:spPr>
          <a:xfrm>
            <a:off x="6263848" y="695275"/>
            <a:ext cx="18663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View ratings</a:t>
            </a:r>
            <a:endParaRPr sz="2000"/>
          </a:p>
        </p:txBody>
      </p:sp>
      <p:cxnSp>
        <p:nvCxnSpPr>
          <p:cNvPr id="175" name="Google Shape;175;p30"/>
          <p:cNvCxnSpPr/>
          <p:nvPr/>
        </p:nvCxnSpPr>
        <p:spPr>
          <a:xfrm flipH="1">
            <a:off x="4657525" y="370000"/>
            <a:ext cx="813300" cy="416700"/>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p30"/>
          <p:cNvCxnSpPr/>
          <p:nvPr/>
        </p:nvCxnSpPr>
        <p:spPr>
          <a:xfrm>
            <a:off x="6324675" y="370000"/>
            <a:ext cx="650700" cy="447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1280725" y="624125"/>
            <a:ext cx="2069175" cy="4353050"/>
          </a:xfrm>
          <a:prstGeom prst="rect">
            <a:avLst/>
          </a:prstGeom>
          <a:noFill/>
          <a:ln>
            <a:noFill/>
          </a:ln>
        </p:spPr>
      </p:pic>
      <p:pic>
        <p:nvPicPr>
          <p:cNvPr id="182" name="Google Shape;182;p31"/>
          <p:cNvPicPr preferRelativeResize="0"/>
          <p:nvPr/>
        </p:nvPicPr>
        <p:blipFill>
          <a:blip r:embed="rId4">
            <a:alphaModFix/>
          </a:blip>
          <a:stretch>
            <a:fillRect/>
          </a:stretch>
        </p:blipFill>
        <p:spPr>
          <a:xfrm>
            <a:off x="5901250" y="616534"/>
            <a:ext cx="2069175" cy="4368241"/>
          </a:xfrm>
          <a:prstGeom prst="rect">
            <a:avLst/>
          </a:prstGeom>
          <a:noFill/>
          <a:ln>
            <a:noFill/>
          </a:ln>
        </p:spPr>
      </p:pic>
      <p:cxnSp>
        <p:nvCxnSpPr>
          <p:cNvPr id="183" name="Google Shape;183;p31"/>
          <p:cNvCxnSpPr/>
          <p:nvPr/>
        </p:nvCxnSpPr>
        <p:spPr>
          <a:xfrm>
            <a:off x="3366650" y="2179375"/>
            <a:ext cx="2490300" cy="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31"/>
          <p:cNvSpPr txBox="1">
            <a:spLocks noGrp="1"/>
          </p:cNvSpPr>
          <p:nvPr>
            <p:ph type="title"/>
          </p:nvPr>
        </p:nvSpPr>
        <p:spPr>
          <a:xfrm>
            <a:off x="1158813" y="99400"/>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Reservation page</a:t>
            </a:r>
            <a:endParaRPr sz="2000"/>
          </a:p>
        </p:txBody>
      </p:sp>
      <p:sp>
        <p:nvSpPr>
          <p:cNvPr id="185" name="Google Shape;185;p31"/>
          <p:cNvSpPr txBox="1">
            <a:spLocks noGrp="1"/>
          </p:cNvSpPr>
          <p:nvPr>
            <p:ph type="title"/>
          </p:nvPr>
        </p:nvSpPr>
        <p:spPr>
          <a:xfrm>
            <a:off x="5779325" y="99400"/>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Reserve now</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74600" cy="7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Project Ideas</a:t>
            </a:r>
            <a:endParaRPr sz="3500"/>
          </a:p>
        </p:txBody>
      </p:sp>
      <p:sp>
        <p:nvSpPr>
          <p:cNvPr id="62" name="Google Shape;62;p14"/>
          <p:cNvSpPr txBox="1">
            <a:spLocks noGrp="1"/>
          </p:cNvSpPr>
          <p:nvPr>
            <p:ph type="body" idx="1"/>
          </p:nvPr>
        </p:nvSpPr>
        <p:spPr>
          <a:xfrm>
            <a:off x="338700" y="13761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UVic students often struggle to find ideal study spaces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Limited number of online reservation applications supported by UVic</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Many empty classrooms are not utilized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2"/>
          <p:cNvPicPr preferRelativeResize="0"/>
          <p:nvPr/>
        </p:nvPicPr>
        <p:blipFill>
          <a:blip r:embed="rId3">
            <a:alphaModFix/>
          </a:blip>
          <a:stretch>
            <a:fillRect/>
          </a:stretch>
        </p:blipFill>
        <p:spPr>
          <a:xfrm>
            <a:off x="1280725" y="624125"/>
            <a:ext cx="2069175" cy="4353050"/>
          </a:xfrm>
          <a:prstGeom prst="rect">
            <a:avLst/>
          </a:prstGeom>
          <a:noFill/>
          <a:ln>
            <a:noFill/>
          </a:ln>
        </p:spPr>
      </p:pic>
      <p:sp>
        <p:nvSpPr>
          <p:cNvPr id="191" name="Google Shape;191;p32"/>
          <p:cNvSpPr txBox="1">
            <a:spLocks noGrp="1"/>
          </p:cNvSpPr>
          <p:nvPr>
            <p:ph type="title"/>
          </p:nvPr>
        </p:nvSpPr>
        <p:spPr>
          <a:xfrm>
            <a:off x="1158813" y="99400"/>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Reservation page</a:t>
            </a:r>
            <a:endParaRPr sz="2000"/>
          </a:p>
        </p:txBody>
      </p:sp>
      <p:cxnSp>
        <p:nvCxnSpPr>
          <p:cNvPr id="192" name="Google Shape;192;p32"/>
          <p:cNvCxnSpPr/>
          <p:nvPr/>
        </p:nvCxnSpPr>
        <p:spPr>
          <a:xfrm>
            <a:off x="3366650" y="2179375"/>
            <a:ext cx="2490300" cy="0"/>
          </a:xfrm>
          <a:prstGeom prst="straightConnector1">
            <a:avLst/>
          </a:prstGeom>
          <a:noFill/>
          <a:ln w="9525" cap="flat" cmpd="sng">
            <a:solidFill>
              <a:schemeClr val="dk2"/>
            </a:solidFill>
            <a:prstDash val="solid"/>
            <a:round/>
            <a:headEnd type="none" w="med" len="med"/>
            <a:tailEnd type="triangle" w="med" len="med"/>
          </a:ln>
        </p:spPr>
      </p:cxnSp>
      <p:pic>
        <p:nvPicPr>
          <p:cNvPr id="193" name="Google Shape;193;p32"/>
          <p:cNvPicPr preferRelativeResize="0"/>
          <p:nvPr/>
        </p:nvPicPr>
        <p:blipFill>
          <a:blip r:embed="rId4">
            <a:alphaModFix/>
          </a:blip>
          <a:stretch>
            <a:fillRect/>
          </a:stretch>
        </p:blipFill>
        <p:spPr>
          <a:xfrm>
            <a:off x="6012999" y="580233"/>
            <a:ext cx="2069175" cy="4410867"/>
          </a:xfrm>
          <a:prstGeom prst="rect">
            <a:avLst/>
          </a:prstGeom>
          <a:noFill/>
          <a:ln>
            <a:noFill/>
          </a:ln>
        </p:spPr>
      </p:pic>
      <p:sp>
        <p:nvSpPr>
          <p:cNvPr id="194" name="Google Shape;194;p32"/>
          <p:cNvSpPr txBox="1">
            <a:spLocks noGrp="1"/>
          </p:cNvSpPr>
          <p:nvPr>
            <p:ph type="title"/>
          </p:nvPr>
        </p:nvSpPr>
        <p:spPr>
          <a:xfrm>
            <a:off x="5078838" y="99400"/>
            <a:ext cx="39375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Reserve a session (default)</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3"/>
          <p:cNvPicPr preferRelativeResize="0"/>
          <p:nvPr/>
        </p:nvPicPr>
        <p:blipFill>
          <a:blip r:embed="rId3">
            <a:alphaModFix/>
          </a:blip>
          <a:stretch>
            <a:fillRect/>
          </a:stretch>
        </p:blipFill>
        <p:spPr>
          <a:xfrm>
            <a:off x="985950" y="583475"/>
            <a:ext cx="2087175" cy="4412125"/>
          </a:xfrm>
          <a:prstGeom prst="rect">
            <a:avLst/>
          </a:prstGeom>
          <a:noFill/>
          <a:ln>
            <a:noFill/>
          </a:ln>
        </p:spPr>
      </p:pic>
      <p:sp>
        <p:nvSpPr>
          <p:cNvPr id="200" name="Google Shape;200;p33"/>
          <p:cNvSpPr txBox="1">
            <a:spLocks noGrp="1"/>
          </p:cNvSpPr>
          <p:nvPr>
            <p:ph type="title"/>
          </p:nvPr>
        </p:nvSpPr>
        <p:spPr>
          <a:xfrm>
            <a:off x="823363" y="129875"/>
            <a:ext cx="2313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Settings page</a:t>
            </a:r>
            <a:endParaRPr sz="2000"/>
          </a:p>
        </p:txBody>
      </p:sp>
      <p:pic>
        <p:nvPicPr>
          <p:cNvPr id="201" name="Google Shape;201;p33"/>
          <p:cNvPicPr preferRelativeResize="0"/>
          <p:nvPr/>
        </p:nvPicPr>
        <p:blipFill>
          <a:blip r:embed="rId4">
            <a:alphaModFix/>
          </a:blip>
          <a:stretch>
            <a:fillRect/>
          </a:stretch>
        </p:blipFill>
        <p:spPr>
          <a:xfrm>
            <a:off x="5616575" y="583487"/>
            <a:ext cx="2126007" cy="4458451"/>
          </a:xfrm>
          <a:prstGeom prst="rect">
            <a:avLst/>
          </a:prstGeom>
          <a:noFill/>
          <a:ln>
            <a:noFill/>
          </a:ln>
        </p:spPr>
      </p:pic>
      <p:sp>
        <p:nvSpPr>
          <p:cNvPr id="202" name="Google Shape;202;p33"/>
          <p:cNvSpPr txBox="1">
            <a:spLocks noGrp="1"/>
          </p:cNvSpPr>
          <p:nvPr>
            <p:ph type="title"/>
          </p:nvPr>
        </p:nvSpPr>
        <p:spPr>
          <a:xfrm>
            <a:off x="5155579" y="129875"/>
            <a:ext cx="30480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Navigation Settings</a:t>
            </a:r>
            <a:endParaRPr sz="2000"/>
          </a:p>
        </p:txBody>
      </p:sp>
      <p:cxnSp>
        <p:nvCxnSpPr>
          <p:cNvPr id="203" name="Google Shape;203;p33"/>
          <p:cNvCxnSpPr>
            <a:stCxn id="199" idx="3"/>
            <a:endCxn id="201" idx="1"/>
          </p:cNvCxnSpPr>
          <p:nvPr/>
        </p:nvCxnSpPr>
        <p:spPr>
          <a:xfrm>
            <a:off x="3073125" y="2789538"/>
            <a:ext cx="2543400" cy="23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UI Demo</a:t>
            </a:r>
            <a:endParaRPr sz="3000"/>
          </a:p>
        </p:txBody>
      </p:sp>
      <p:pic>
        <p:nvPicPr>
          <p:cNvPr id="2" name="UI Demo">
            <a:hlinkClick r:id="" action="ppaction://media"/>
            <a:extLst>
              <a:ext uri="{FF2B5EF4-FFF2-40B4-BE49-F238E27FC236}">
                <a16:creationId xmlns:a16="http://schemas.microsoft.com/office/drawing/2014/main" id="{88EA9D19-20F6-CC63-499E-3532DFF7A1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4176" y="1348423"/>
            <a:ext cx="5955647" cy="33500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650"/>
              <a:t>The End</a:t>
            </a:r>
            <a:endParaRPr sz="4650"/>
          </a:p>
        </p:txBody>
      </p:sp>
      <p:sp>
        <p:nvSpPr>
          <p:cNvPr id="215" name="Google Shape;215;p35"/>
          <p:cNvSpPr txBox="1">
            <a:spLocks noGrp="1"/>
          </p:cNvSpPr>
          <p:nvPr>
            <p:ph type="body" idx="1"/>
          </p:nvPr>
        </p:nvSpPr>
        <p:spPr>
          <a:xfrm>
            <a:off x="311700" y="1967375"/>
            <a:ext cx="8520600" cy="26013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700">
                <a:solidFill>
                  <a:schemeClr val="dk1"/>
                </a:solidFill>
              </a:rPr>
              <a:t>Questions?</a:t>
            </a:r>
            <a:endParaRPr sz="2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6253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Project Proposal</a:t>
            </a:r>
            <a:endParaRPr sz="3500"/>
          </a:p>
        </p:txBody>
      </p:sp>
      <p:sp>
        <p:nvSpPr>
          <p:cNvPr id="68" name="Google Shape;68;p15"/>
          <p:cNvSpPr txBox="1">
            <a:spLocks noGrp="1"/>
          </p:cNvSpPr>
          <p:nvPr>
            <p:ph type="body" idx="1"/>
          </p:nvPr>
        </p:nvSpPr>
        <p:spPr>
          <a:xfrm>
            <a:off x="374225" y="1152425"/>
            <a:ext cx="8715300" cy="36699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Develop a workplace scheduling system that can accomplish the following</a:t>
            </a:r>
            <a:endParaRPr/>
          </a:p>
          <a:p>
            <a:pPr marL="914400" lvl="1" indent="-330200" algn="l" rtl="0">
              <a:spcBef>
                <a:spcPts val="0"/>
              </a:spcBef>
              <a:spcAft>
                <a:spcPts val="0"/>
              </a:spcAft>
              <a:buSzPts val="1600"/>
              <a:buChar char="○"/>
            </a:pPr>
            <a:r>
              <a:rPr lang="en" sz="1600"/>
              <a:t>Provide real-time availability of classrooms, computer labs, and libraries</a:t>
            </a:r>
            <a:endParaRPr sz="1600"/>
          </a:p>
          <a:p>
            <a:pPr marL="1371600" lvl="2" indent="-317500" algn="l" rtl="0">
              <a:spcBef>
                <a:spcPts val="0"/>
              </a:spcBef>
              <a:spcAft>
                <a:spcPts val="0"/>
              </a:spcAft>
              <a:buSzPts val="1400"/>
              <a:buChar char="■"/>
            </a:pPr>
            <a:r>
              <a:rPr lang="en"/>
              <a:t>Users can view and search available workplaces for reservations</a:t>
            </a:r>
            <a:endParaRPr/>
          </a:p>
          <a:p>
            <a:pPr marL="1371600" lvl="0" indent="0" algn="l" rtl="0">
              <a:spcBef>
                <a:spcPts val="1200"/>
              </a:spcBef>
              <a:spcAft>
                <a:spcPts val="0"/>
              </a:spcAft>
              <a:buNone/>
            </a:pPr>
            <a:endParaRPr/>
          </a:p>
          <a:p>
            <a:pPr marL="914400" lvl="1" indent="-330200" algn="l" rtl="0">
              <a:spcBef>
                <a:spcPts val="1200"/>
              </a:spcBef>
              <a:spcAft>
                <a:spcPts val="0"/>
              </a:spcAft>
              <a:buSzPts val="1600"/>
              <a:buChar char="○"/>
            </a:pPr>
            <a:r>
              <a:rPr lang="en" sz="1600"/>
              <a:t>Allow only UVic student to reserve and extend the usage of workplaces</a:t>
            </a:r>
            <a:endParaRPr sz="1600"/>
          </a:p>
          <a:p>
            <a:pPr marL="1371600" lvl="2" indent="-317500" algn="l" rtl="0">
              <a:spcBef>
                <a:spcPts val="0"/>
              </a:spcBef>
              <a:spcAft>
                <a:spcPts val="0"/>
              </a:spcAft>
              <a:buSzPts val="1400"/>
              <a:buChar char="■"/>
            </a:pPr>
            <a:r>
              <a:rPr lang="en"/>
              <a:t>Users’ reservation data contributes to update workplace availability</a:t>
            </a:r>
            <a:endParaRPr/>
          </a:p>
          <a:p>
            <a:pPr marL="1371600" lvl="0" indent="0" algn="l" rtl="0">
              <a:spcBef>
                <a:spcPts val="1200"/>
              </a:spcBef>
              <a:spcAft>
                <a:spcPts val="0"/>
              </a:spcAft>
              <a:buNone/>
            </a:pPr>
            <a:endParaRPr/>
          </a:p>
          <a:p>
            <a:pPr marL="914400" lvl="1" indent="-330200" algn="l" rtl="0">
              <a:spcBef>
                <a:spcPts val="1200"/>
              </a:spcBef>
              <a:spcAft>
                <a:spcPts val="0"/>
              </a:spcAft>
              <a:buSzPts val="1600"/>
              <a:buChar char="○"/>
            </a:pPr>
            <a:r>
              <a:rPr lang="en" sz="1600"/>
              <a:t>Navigate users to the reserved workplace</a:t>
            </a:r>
            <a:endParaRPr sz="1600"/>
          </a:p>
          <a:p>
            <a:pPr marL="914400" lvl="0" indent="0" algn="l" rtl="0">
              <a:spcBef>
                <a:spcPts val="1200"/>
              </a:spcBef>
              <a:spcAft>
                <a:spcPts val="0"/>
              </a:spcAft>
              <a:buNone/>
            </a:pPr>
            <a:endParaRPr/>
          </a:p>
          <a:p>
            <a:pPr marL="914400" lvl="1" indent="-323850" algn="l" rtl="0">
              <a:spcBef>
                <a:spcPts val="1200"/>
              </a:spcBef>
              <a:spcAft>
                <a:spcPts val="0"/>
              </a:spcAft>
              <a:buSzPts val="1500"/>
              <a:buChar char="○"/>
            </a:pPr>
            <a:r>
              <a:rPr lang="en" sz="1500"/>
              <a:t>Send users notifications before the session starts</a:t>
            </a:r>
            <a:endParaRPr sz="1500"/>
          </a:p>
          <a:p>
            <a:pPr marL="1371600" lvl="2" indent="-317500" algn="l" rtl="0">
              <a:spcBef>
                <a:spcPts val="0"/>
              </a:spcBef>
              <a:spcAft>
                <a:spcPts val="0"/>
              </a:spcAft>
              <a:buSzPts val="1400"/>
              <a:buChar char="■"/>
            </a:pPr>
            <a:r>
              <a:rPr lang="en"/>
              <a:t>Users can choose how and when the notifications are sent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333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Potential Value to Business</a:t>
            </a:r>
            <a:endParaRPr sz="3500"/>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It can be used as a template for future space reservation applications.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Other universities can quickly integrate the application to their system with minor modification to the database.</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System owners are able to improve the current workplaces based on the collected workplace utilization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Analysis Methodology &amp; Requirement</a:t>
            </a:r>
            <a:endParaRPr sz="3500"/>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Conduct surveys to understand student needs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Define requirements using use cases and user stories</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Create Data Flow Diagrams (DFD):</a:t>
            </a:r>
            <a:endParaRPr/>
          </a:p>
          <a:p>
            <a:pPr marL="914400" lvl="1" indent="-317500" algn="l" rtl="0">
              <a:spcBef>
                <a:spcPts val="0"/>
              </a:spcBef>
              <a:spcAft>
                <a:spcPts val="0"/>
              </a:spcAft>
              <a:buSzPts val="1400"/>
              <a:buChar char="○"/>
            </a:pPr>
            <a:r>
              <a:rPr lang="en"/>
              <a:t>Domain Models</a:t>
            </a:r>
            <a:endParaRPr/>
          </a:p>
          <a:p>
            <a:pPr marL="1371600" lvl="2" indent="-317500" algn="l" rtl="0">
              <a:spcBef>
                <a:spcPts val="0"/>
              </a:spcBef>
              <a:spcAft>
                <a:spcPts val="0"/>
              </a:spcAft>
              <a:buSzPts val="1400"/>
              <a:buChar char="■"/>
            </a:pPr>
            <a:r>
              <a:rPr lang="en"/>
              <a:t>Gane and Sarson symbols</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Requirements Representation</a:t>
            </a: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Gathered functional and non-functional requirements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Organized requirements into categories such as search and booking etc.</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Prioritized requirements based on business needs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Requirements documented using IEEE Std 830 template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 Flow Diagrams</a:t>
            </a:r>
            <a:endParaRPr sz="3500"/>
          </a:p>
        </p:txBody>
      </p:sp>
      <p:sp>
        <p:nvSpPr>
          <p:cNvPr id="92" name="Google Shape;9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romanUcPeriod"/>
            </a:pPr>
            <a:r>
              <a:rPr lang="en"/>
              <a:t>Context Diagram </a:t>
            </a:r>
            <a:endParaRPr/>
          </a:p>
          <a:p>
            <a:pPr marL="457200" lvl="0" indent="-342900" algn="l" rtl="0">
              <a:spcBef>
                <a:spcPts val="0"/>
              </a:spcBef>
              <a:spcAft>
                <a:spcPts val="0"/>
              </a:spcAft>
              <a:buSzPts val="1800"/>
              <a:buAutoNum type="romanUcPeriod"/>
            </a:pPr>
            <a:r>
              <a:rPr lang="en"/>
              <a:t>Level 0 Diagram (Diagram 0)</a:t>
            </a:r>
            <a:endParaRPr/>
          </a:p>
          <a:p>
            <a:pPr marL="457200" lvl="0" indent="-342900" algn="l" rtl="0">
              <a:spcBef>
                <a:spcPts val="0"/>
              </a:spcBef>
              <a:spcAft>
                <a:spcPts val="0"/>
              </a:spcAft>
              <a:buSzPts val="1800"/>
              <a:buAutoNum type="romanUcPeriod"/>
            </a:pPr>
            <a:r>
              <a:rPr lang="en"/>
              <a:t>Level 1 Diagrams (Diagram 1)</a:t>
            </a:r>
            <a:endParaRPr/>
          </a:p>
          <a:p>
            <a:pPr marL="914400" lvl="1" indent="-317500" algn="l" rtl="0">
              <a:spcBef>
                <a:spcPts val="0"/>
              </a:spcBef>
              <a:spcAft>
                <a:spcPts val="0"/>
              </a:spcAft>
              <a:buSzPts val="1400"/>
              <a:buAutoNum type="alphaUcPeriod"/>
            </a:pPr>
            <a:r>
              <a:rPr lang="en"/>
              <a:t>Workplace Information Management</a:t>
            </a:r>
            <a:endParaRPr/>
          </a:p>
          <a:p>
            <a:pPr marL="914400" lvl="1" indent="-317500" algn="l" rtl="0">
              <a:spcBef>
                <a:spcPts val="0"/>
              </a:spcBef>
              <a:spcAft>
                <a:spcPts val="0"/>
              </a:spcAft>
              <a:buSzPts val="1400"/>
              <a:buAutoNum type="alphaUcPeriod"/>
            </a:pPr>
            <a:r>
              <a:rPr lang="en"/>
              <a:t>Workplace Reservation</a:t>
            </a:r>
            <a:endParaRPr/>
          </a:p>
          <a:p>
            <a:pPr marL="914400" lvl="1" indent="-317500" algn="l" rtl="0">
              <a:spcBef>
                <a:spcPts val="0"/>
              </a:spcBef>
              <a:spcAft>
                <a:spcPts val="0"/>
              </a:spcAft>
              <a:buSzPts val="1400"/>
              <a:buAutoNum type="alphaUcPeriod"/>
            </a:pPr>
            <a:r>
              <a:rPr lang="en"/>
              <a:t>Navigation</a:t>
            </a:r>
            <a:endParaRPr/>
          </a:p>
          <a:p>
            <a:pPr marL="914400" lvl="1" indent="-317500" algn="l" rtl="0">
              <a:spcBef>
                <a:spcPts val="0"/>
              </a:spcBef>
              <a:spcAft>
                <a:spcPts val="0"/>
              </a:spcAft>
              <a:buSzPts val="1400"/>
              <a:buAutoNum type="alphaUcPeriod"/>
            </a:pPr>
            <a:r>
              <a:rPr lang="en"/>
              <a:t>Usage Report</a:t>
            </a:r>
            <a:endParaRPr/>
          </a:p>
          <a:p>
            <a:pPr marL="914400" lvl="1" indent="-317500" algn="l" rtl="0">
              <a:spcBef>
                <a:spcPts val="0"/>
              </a:spcBef>
              <a:spcAft>
                <a:spcPts val="0"/>
              </a:spcAft>
              <a:buSzPts val="1400"/>
              <a:buAutoNum type="alphaUcPeriod"/>
            </a:pPr>
            <a:r>
              <a:rPr lang="en"/>
              <a:t>Account Management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Context Diagram</a:t>
            </a:r>
            <a:endParaRPr sz="3500"/>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9" name="Google Shape;99;p20"/>
          <p:cNvPicPr preferRelativeResize="0"/>
          <p:nvPr/>
        </p:nvPicPr>
        <p:blipFill>
          <a:blip r:embed="rId3">
            <a:alphaModFix/>
          </a:blip>
          <a:stretch>
            <a:fillRect/>
          </a:stretch>
        </p:blipFill>
        <p:spPr>
          <a:xfrm>
            <a:off x="1600200" y="1550988"/>
            <a:ext cx="5943600" cy="261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284700" y="323050"/>
            <a:ext cx="8574600" cy="65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Diagram 0</a:t>
            </a:r>
            <a:endParaRPr sz="3500"/>
          </a:p>
        </p:txBody>
      </p:sp>
      <p:pic>
        <p:nvPicPr>
          <p:cNvPr id="105" name="Google Shape;105;p21"/>
          <p:cNvPicPr preferRelativeResize="0"/>
          <p:nvPr/>
        </p:nvPicPr>
        <p:blipFill>
          <a:blip r:embed="rId3">
            <a:alphaModFix/>
          </a:blip>
          <a:stretch>
            <a:fillRect/>
          </a:stretch>
        </p:blipFill>
        <p:spPr>
          <a:xfrm>
            <a:off x="947688" y="1202325"/>
            <a:ext cx="7248624" cy="34268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1030</Words>
  <Application>Microsoft Office PowerPoint</Application>
  <PresentationFormat>On-screen Show (16:9)</PresentationFormat>
  <Paragraphs>136</Paragraphs>
  <Slides>23</Slides>
  <Notes>23</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23</vt:i4>
      </vt:variant>
    </vt:vector>
  </HeadingPairs>
  <TitlesOfParts>
    <vt:vector size="25" baseType="lpstr">
      <vt:lpstr>Arial</vt:lpstr>
      <vt:lpstr>Simple Light</vt:lpstr>
      <vt:lpstr>UVic Workspace Management System</vt:lpstr>
      <vt:lpstr>Project Ideas</vt:lpstr>
      <vt:lpstr>Project Proposal</vt:lpstr>
      <vt:lpstr>Potential Value to Business</vt:lpstr>
      <vt:lpstr>Analysis Methodology &amp; Requirement</vt:lpstr>
      <vt:lpstr>Requirements Representation</vt:lpstr>
      <vt:lpstr>Data Flow Diagrams</vt:lpstr>
      <vt:lpstr>Context Diagram</vt:lpstr>
      <vt:lpstr>Diagram 0</vt:lpstr>
      <vt:lpstr>Diagram 1 -  Workplace Information Management</vt:lpstr>
      <vt:lpstr>Diagram 1 -  Workplace reservation </vt:lpstr>
      <vt:lpstr>Diagram 1 -  Navigation </vt:lpstr>
      <vt:lpstr>Diagram 1 -  Usage Report</vt:lpstr>
      <vt:lpstr>Diagram 1 -  Account Management   </vt:lpstr>
      <vt:lpstr>UI Design</vt:lpstr>
      <vt:lpstr>Login page</vt:lpstr>
      <vt:lpstr>Home page</vt:lpstr>
      <vt:lpstr>Home page</vt:lpstr>
      <vt:lpstr>Reservation page</vt:lpstr>
      <vt:lpstr>Reservation page</vt:lpstr>
      <vt:lpstr>Settings page</vt:lpstr>
      <vt:lpstr>UI Demo</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UVic Workspace Management System</dc:title>
  <cp:lastModifiedBy>Jacob Sun</cp:lastModifiedBy>
  <cp:revision>1</cp:revision>
  <dcterms:modified xsi:type="dcterms:W3CDTF">2024-01-21T20:20:45Z</dcterms:modified>
</cp:coreProperties>
</file>